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Tahoma"/>
      <p:regular r:id="rId27"/>
      <p:bold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Helvetica Neue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gZ7b8uAc1Is9klboKgTxGAWZib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33" Type="http://schemas.openxmlformats.org/officeDocument/2006/relationships/font" Target="fonts/HelveticaNeueLight-regular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35" Type="http://schemas.openxmlformats.org/officeDocument/2006/relationships/font" Target="fonts/HelveticaNeueLight-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Light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HelveticaNeue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7b17b992c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137b17b992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9fee8fe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39fee8fe4f_0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19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775" y="4574340"/>
            <a:ext cx="137363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b="0" l="1550" r="1547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20"/>
          <p:cNvSpPr txBox="1"/>
          <p:nvPr/>
        </p:nvSpPr>
        <p:spPr>
          <a:xfrm>
            <a:off x="5796000" y="4681296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www.ikumeni.org</a:t>
            </a:r>
            <a:endParaRPr b="0" i="0" sz="10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75" y="4574340"/>
            <a:ext cx="13736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4223" y="4703625"/>
            <a:ext cx="1095987" cy="3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9"/>
          <p:cNvPicPr preferRelativeResize="0"/>
          <p:nvPr/>
        </p:nvPicPr>
        <p:blipFill rotWithShape="1">
          <a:blip r:embed="rId2">
            <a:alphaModFix/>
          </a:blip>
          <a:srcRect b="0" l="1550" r="1548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5" name="Google Shape;25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29"/>
          <p:cNvSpPr txBox="1"/>
          <p:nvPr/>
        </p:nvSpPr>
        <p:spPr>
          <a:xfrm>
            <a:off x="5796000" y="4681296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www.ikumeni.org</a:t>
            </a:r>
            <a:endParaRPr b="0" i="0" sz="10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" name="Google Shape;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75" y="4574340"/>
            <a:ext cx="13736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4223" y="4703625"/>
            <a:ext cx="1095987" cy="3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1"/>
          <p:cNvPicPr preferRelativeResize="0"/>
          <p:nvPr/>
        </p:nvPicPr>
        <p:blipFill rotWithShape="1">
          <a:blip r:embed="rId2">
            <a:alphaModFix/>
          </a:blip>
          <a:srcRect b="0" l="1550" r="1547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21"/>
          <p:cNvSpPr txBox="1"/>
          <p:nvPr/>
        </p:nvSpPr>
        <p:spPr>
          <a:xfrm>
            <a:off x="5796000" y="4681296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www.ikumeni.org</a:t>
            </a:r>
            <a:endParaRPr b="0" i="0" sz="10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" name="Google Shape;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75" y="4574340"/>
            <a:ext cx="13736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4223" y="4703625"/>
            <a:ext cx="1095987" cy="3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4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4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41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5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2"/>
          <p:cNvPicPr preferRelativeResize="0"/>
          <p:nvPr/>
        </p:nvPicPr>
        <p:blipFill rotWithShape="1">
          <a:blip r:embed="rId2">
            <a:alphaModFix/>
          </a:blip>
          <a:srcRect b="0" l="1550" r="1548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42"/>
          <p:cNvSpPr txBox="1"/>
          <p:nvPr/>
        </p:nvSpPr>
        <p:spPr>
          <a:xfrm>
            <a:off x="5796000" y="4681296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www.ikumeni.org</a:t>
            </a:r>
            <a:endParaRPr b="0" i="0" sz="10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" name="Google Shape;5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75" y="4574340"/>
            <a:ext cx="13736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4223" y="4703625"/>
            <a:ext cx="1095987" cy="3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4"/>
          <p:cNvPicPr preferRelativeResize="0"/>
          <p:nvPr/>
        </p:nvPicPr>
        <p:blipFill rotWithShape="1">
          <a:blip r:embed="rId2">
            <a:alphaModFix/>
          </a:blip>
          <a:srcRect b="0" l="1550" r="1547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24"/>
          <p:cNvSpPr txBox="1"/>
          <p:nvPr/>
        </p:nvSpPr>
        <p:spPr>
          <a:xfrm>
            <a:off x="5796000" y="4681296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www.ikumeni.org</a:t>
            </a:r>
            <a:endParaRPr b="0" i="0" sz="10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Google Shape;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75" y="4574340"/>
            <a:ext cx="13736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4223" y="4703625"/>
            <a:ext cx="1095987" cy="3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7"/>
          <p:cNvPicPr preferRelativeResize="0"/>
          <p:nvPr/>
        </p:nvPicPr>
        <p:blipFill rotWithShape="1">
          <a:blip r:embed="rId2">
            <a:alphaModFix/>
          </a:blip>
          <a:srcRect b="0" l="1550" r="1547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27"/>
          <p:cNvSpPr txBox="1"/>
          <p:nvPr/>
        </p:nvSpPr>
        <p:spPr>
          <a:xfrm>
            <a:off x="5796000" y="4681296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www.ikumeni.org</a:t>
            </a:r>
            <a:endParaRPr b="0" i="0" sz="10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75" y="4574340"/>
            <a:ext cx="13736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4223" y="4703625"/>
            <a:ext cx="1095987" cy="3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 b="0" l="1550" r="1547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2" name="Google Shape;72;p28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28"/>
          <p:cNvSpPr txBox="1"/>
          <p:nvPr/>
        </p:nvSpPr>
        <p:spPr>
          <a:xfrm>
            <a:off x="5796000" y="4681296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www.ikumeni.org</a:t>
            </a:r>
            <a:endParaRPr b="0" i="0" sz="10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" name="Google Shape;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75" y="4574340"/>
            <a:ext cx="137363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4223" y="4703625"/>
            <a:ext cx="1095987" cy="3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4223" y="4703625"/>
            <a:ext cx="1095987" cy="3141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c/CREASLAC/videos" TargetMode="External"/><Relationship Id="rId4" Type="http://schemas.openxmlformats.org/officeDocument/2006/relationships/image" Target="../media/image9.png"/><Relationship Id="rId10" Type="http://schemas.openxmlformats.org/officeDocument/2006/relationships/image" Target="../media/image23.png"/><Relationship Id="rId9" Type="http://schemas.openxmlformats.org/officeDocument/2006/relationships/hyperlink" Target="https://www.facebook.com/CreasLAC" TargetMode="External"/><Relationship Id="rId5" Type="http://schemas.openxmlformats.org/officeDocument/2006/relationships/hyperlink" Target="https://twitter.com/CreasTwitt" TargetMode="External"/><Relationship Id="rId6" Type="http://schemas.openxmlformats.org/officeDocument/2006/relationships/image" Target="../media/image22.png"/><Relationship Id="rId7" Type="http://schemas.openxmlformats.org/officeDocument/2006/relationships/hyperlink" Target="https://www.instagram.com/creas_lac/" TargetMode="External"/><Relationship Id="rId8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view.genial.ly/612f08069411f50d04f5554d/interactive-image-interactive-image" TargetMode="External"/><Relationship Id="rId4" Type="http://schemas.openxmlformats.org/officeDocument/2006/relationships/hyperlink" Target="https://view.genial.ly/612f08069411f50d04f5554d/interactive-image-interactive-image" TargetMode="External"/><Relationship Id="rId5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ordwall.net/resource/34399027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1520" r="1539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656" y="4013233"/>
            <a:ext cx="2736581" cy="11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2732568" y="561463"/>
            <a:ext cx="5941070" cy="27133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E.T. 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Libertad Religiosa y Religiones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35"/>
          <p:cNvSpPr txBox="1"/>
          <p:nvPr/>
        </p:nvSpPr>
        <p:spPr>
          <a:xfrm>
            <a:off x="698100" y="825343"/>
            <a:ext cx="3873900" cy="34162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LR ha sido reconocido como un derecho humano fundamental tanto en convenciones internacionales como en diferentes constituciones nacionales, </a:t>
            </a: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transformándose</a:t>
            </a:r>
            <a:r>
              <a:rPr b="0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una condición sine qua non de las democracias contemporáneas y un norma standard universal: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Declaración Universal de los Derechos Humanos, en su art. 18 expresa que: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“Toda persona tiene derecho a la libertad de pensamiento, de conciencia y de religión; este derecho incluye la libertad de cambiar de religión o de creencia, así como la libertad de manifestar su religión o su creencia, individual y colectivamente, tanto en público como en privado, por la enseñanza, la práctica, el culto y la observancia.”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 flipH="1" rot="10800000">
            <a:off x="1105787" y="4587320"/>
            <a:ext cx="7893920" cy="45719"/>
            <a:chOff x="4012050" y="3474575"/>
            <a:chExt cx="1129163" cy="51600"/>
          </a:xfrm>
        </p:grpSpPr>
        <p:sp>
          <p:nvSpPr>
            <p:cNvPr id="183" name="Google Shape;183;p35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35"/>
          <p:cNvSpPr txBox="1"/>
          <p:nvPr>
            <p:ph type="title"/>
          </p:nvPr>
        </p:nvSpPr>
        <p:spPr>
          <a:xfrm>
            <a:off x="865506" y="1957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La libertad religiosa, un derecho humano</a:t>
            </a:r>
            <a:endParaRPr/>
          </a:p>
        </p:txBody>
      </p:sp>
      <p:grpSp>
        <p:nvGrpSpPr>
          <p:cNvPr id="188" name="Google Shape;188;p35"/>
          <p:cNvGrpSpPr/>
          <p:nvPr/>
        </p:nvGrpSpPr>
        <p:grpSpPr>
          <a:xfrm>
            <a:off x="946298" y="533317"/>
            <a:ext cx="8053408" cy="45719"/>
            <a:chOff x="4012050" y="3474575"/>
            <a:chExt cx="1129163" cy="51600"/>
          </a:xfrm>
        </p:grpSpPr>
        <p:sp>
          <p:nvSpPr>
            <p:cNvPr id="189" name="Google Shape;189;p35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5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Declaración Universal de los Derechos Humanos" id="193" name="Google Shape;193;p35"/>
          <p:cNvPicPr preferRelativeResize="0"/>
          <p:nvPr/>
        </p:nvPicPr>
        <p:blipFill rotWithShape="1">
          <a:blip r:embed="rId3">
            <a:alphaModFix/>
          </a:blip>
          <a:srcRect b="-2" l="5625" r="26060" t="0"/>
          <a:stretch/>
        </p:blipFill>
        <p:spPr>
          <a:xfrm>
            <a:off x="5227650" y="1092777"/>
            <a:ext cx="3218250" cy="2477127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124000" y="1233175"/>
            <a:ext cx="43281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4300">
                <a:latin typeface="Helvetica Neue"/>
                <a:ea typeface="Helvetica Neue"/>
                <a:cs typeface="Helvetica Neue"/>
                <a:sym typeface="Helvetica Neue"/>
              </a:rPr>
              <a:t>¿Qué es la </a:t>
            </a:r>
            <a:r>
              <a:rPr b="1" lang="en" sz="4300"/>
              <a:t>libertad religiosa</a:t>
            </a:r>
            <a:r>
              <a:rPr b="1" lang="en" sz="43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b="1" sz="4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5420355" y="4611617"/>
            <a:ext cx="1129163" cy="51600"/>
            <a:chOff x="4012050" y="3474575"/>
            <a:chExt cx="1129163" cy="51600"/>
          </a:xfrm>
        </p:grpSpPr>
        <p:sp>
          <p:nvSpPr>
            <p:cNvPr id="201" name="Google Shape;201;p8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8"/>
          <p:cNvSpPr txBox="1"/>
          <p:nvPr/>
        </p:nvSpPr>
        <p:spPr>
          <a:xfrm>
            <a:off x="4833302" y="417831"/>
            <a:ext cx="3873900" cy="421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A5B"/>
              </a:buClr>
              <a:buSzPts val="1200"/>
              <a:buFont typeface="Helvetica Neue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derecho a la libertad religiosa es 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entendido como el derecho de todo hombre a no ser coaccionado externamente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(por los gobiernos, instituciones o individuos) en materia de religión y creencia;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2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9B4E"/>
              </a:buClr>
              <a:buSzPts val="1200"/>
              <a:buFont typeface="Helvetica Neue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Nadie puede ser perseguido o sufrir cualquier tipo de violencia o limitación a causa de su religión. </a:t>
            </a:r>
            <a:endParaRPr/>
          </a:p>
          <a:p>
            <a:pPr indent="0" lvl="0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9B4E"/>
              </a:buClr>
              <a:buSzPts val="1200"/>
              <a:buFont typeface="Helvetica Neue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Tiende a asegurar el libre ejercicio de las prácticas religiosas, ya sea en la esfera pública o privada, ya sean estas individuales o colectivas.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9B4E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Helvetica Neue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reconoce el derecho a cambiar de religión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como también incluye el derecho a no tener una religión.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3C3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/>
        </p:nvSpPr>
        <p:spPr>
          <a:xfrm>
            <a:off x="3168502" y="124339"/>
            <a:ext cx="5831203" cy="3148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Libertad religiosa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observa un amplio reconocimiento normativo de la libertad religiosa como derecho fundamental y, por otro lado, se advierte su simultáneo deterioro y violación: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académico Thomas Farr – exdirector de la Oficina de Libertad Religiosa Internacional del Departamento de Estado de EEUU- que la libertad religiosa está atravesando una crisis global.</a:t>
            </a:r>
            <a:endParaRPr/>
          </a:p>
          <a:p>
            <a:pPr indent="-209550" lvl="5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INFORME DE LA AGENCIA AYUDA A LA IGLESIA NECESITADA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PEW RESEARCH CENTER: 2 ÍNDICES </a:t>
            </a:r>
            <a:endParaRPr/>
          </a:p>
          <a:p>
            <a:pPr indent="-285750" lvl="5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INDICE DE RESTRICCIONES GUBERNAMENTALES – MIDEN LA SEVERIDAD DE LAS MEDIDAS</a:t>
            </a:r>
            <a:endParaRPr/>
          </a:p>
          <a:p>
            <a:pPr indent="-285750" lvl="5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INDICE DE HOSTILIDADES SOCIAL (POR ACCION DE INDIVIDUOS Y GRUPOS)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3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" name="Google Shape;212;p3"/>
          <p:cNvGrpSpPr/>
          <p:nvPr/>
        </p:nvGrpSpPr>
        <p:grpSpPr>
          <a:xfrm>
            <a:off x="4572000" y="3902142"/>
            <a:ext cx="1129163" cy="51600"/>
            <a:chOff x="4012050" y="3474575"/>
            <a:chExt cx="1129163" cy="51600"/>
          </a:xfrm>
        </p:grpSpPr>
        <p:sp>
          <p:nvSpPr>
            <p:cNvPr id="213" name="Google Shape;213;p3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bar chart showing that countries with religion-related terrorist activity fell to a record low in 2019, after five years of declines" id="217" name="Google Shape;2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644" y="47368"/>
            <a:ext cx="2298268" cy="4275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art showing that government restrictions on religion match highest level since 2007" id="218" name="Google Shape;2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3463" y="3164577"/>
            <a:ext cx="2921357" cy="190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4" name="Google Shape;224;p36"/>
          <p:cNvGrpSpPr/>
          <p:nvPr/>
        </p:nvGrpSpPr>
        <p:grpSpPr>
          <a:xfrm>
            <a:off x="5987424" y="665209"/>
            <a:ext cx="3156576" cy="2736783"/>
            <a:chOff x="256426" y="38670"/>
            <a:chExt cx="3337800" cy="1854010"/>
          </a:xfrm>
        </p:grpSpPr>
        <p:sp>
          <p:nvSpPr>
            <p:cNvPr id="225" name="Google Shape;225;p36"/>
            <p:cNvSpPr/>
            <p:nvPr/>
          </p:nvSpPr>
          <p:spPr>
            <a:xfrm>
              <a:off x="256426" y="38670"/>
              <a:ext cx="3337800" cy="1776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6"/>
            <p:cNvSpPr txBox="1"/>
            <p:nvPr/>
          </p:nvSpPr>
          <p:spPr>
            <a:xfrm>
              <a:off x="374183" y="261495"/>
              <a:ext cx="2730679" cy="1631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“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 67% de la población mundial vive con graves restricciones a la Libertad religiosa”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1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Informe Agencia Ayuda a la Iglesia Necesitada</a:t>
              </a:r>
              <a:endParaRPr b="1" i="1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27" name="Google Shape;227;p36"/>
            <p:cNvGrpSpPr/>
            <p:nvPr/>
          </p:nvGrpSpPr>
          <p:grpSpPr>
            <a:xfrm>
              <a:off x="444044" y="1562826"/>
              <a:ext cx="1129163" cy="51600"/>
              <a:chOff x="4012050" y="3474575"/>
              <a:chExt cx="1129163" cy="51600"/>
            </a:xfrm>
          </p:grpSpPr>
          <p:sp>
            <p:nvSpPr>
              <p:cNvPr id="228" name="Google Shape;228;p36"/>
              <p:cNvSpPr/>
              <p:nvPr/>
            </p:nvSpPr>
            <p:spPr>
              <a:xfrm>
                <a:off x="4012050" y="3474575"/>
                <a:ext cx="282300" cy="51600"/>
              </a:xfrm>
              <a:prstGeom prst="rect">
                <a:avLst/>
              </a:prstGeom>
              <a:solidFill>
                <a:srgbClr val="ED6A5B"/>
              </a:solidFill>
              <a:ln cap="flat" cmpd="sng" w="9525">
                <a:solidFill>
                  <a:srgbClr val="ED6A5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6"/>
              <p:cNvSpPr/>
              <p:nvPr/>
            </p:nvSpPr>
            <p:spPr>
              <a:xfrm>
                <a:off x="4294338" y="3474575"/>
                <a:ext cx="282300" cy="51600"/>
              </a:xfrm>
              <a:prstGeom prst="rect">
                <a:avLst/>
              </a:prstGeom>
              <a:solidFill>
                <a:srgbClr val="E49B4E"/>
              </a:solidFill>
              <a:ln cap="flat" cmpd="sng" w="9525">
                <a:solidFill>
                  <a:srgbClr val="E49B4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6"/>
              <p:cNvSpPr/>
              <p:nvPr/>
            </p:nvSpPr>
            <p:spPr>
              <a:xfrm>
                <a:off x="4576625" y="3474575"/>
                <a:ext cx="282300" cy="51600"/>
              </a:xfrm>
              <a:prstGeom prst="rect">
                <a:avLst/>
              </a:prstGeom>
              <a:solidFill>
                <a:srgbClr val="779E7A"/>
              </a:solidFill>
              <a:ln cap="flat" cmpd="sng" w="9525">
                <a:solidFill>
                  <a:srgbClr val="779E7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6"/>
              <p:cNvSpPr/>
              <p:nvPr/>
            </p:nvSpPr>
            <p:spPr>
              <a:xfrm>
                <a:off x="4858913" y="3474575"/>
                <a:ext cx="282300" cy="51600"/>
              </a:xfrm>
              <a:prstGeom prst="rect">
                <a:avLst/>
              </a:prstGeom>
              <a:solidFill>
                <a:srgbClr val="729DBF"/>
              </a:solidFill>
              <a:ln cap="flat" cmpd="sng" w="9525">
                <a:solidFill>
                  <a:srgbClr val="729D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2" name="Google Shape;232;p36"/>
          <p:cNvSpPr txBox="1"/>
          <p:nvPr/>
        </p:nvSpPr>
        <p:spPr>
          <a:xfrm>
            <a:off x="5317695" y="878287"/>
            <a:ext cx="270067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6"/>
          <p:cNvPicPr preferRelativeResize="0"/>
          <p:nvPr/>
        </p:nvPicPr>
        <p:blipFill rotWithShape="1">
          <a:blip r:embed="rId3">
            <a:alphaModFix/>
          </a:blip>
          <a:srcRect b="9091" l="9091" r="0" t="0"/>
          <a:stretch/>
        </p:blipFill>
        <p:spPr>
          <a:xfrm>
            <a:off x="480198" y="665209"/>
            <a:ext cx="4960521" cy="2861341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/>
        </p:nvSpPr>
        <p:spPr>
          <a:xfrm>
            <a:off x="459698" y="184387"/>
            <a:ext cx="6557789" cy="5693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Desafíos en torno a la libertad religiosa</a:t>
            </a:r>
            <a:endParaRPr b="1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545296" y="1062413"/>
            <a:ext cx="7588611" cy="33054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Falta de efectividad de los mecanismos jurídicos de protección. </a:t>
            </a:r>
            <a:endParaRPr/>
          </a:p>
          <a:p>
            <a:pPr indent="0" lvl="1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falta de efectividad,, se podría deber a: </a:t>
            </a:r>
            <a:endParaRPr/>
          </a:p>
          <a:p>
            <a:pPr indent="0" lvl="1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a. no hay unanimidad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respecto a su concepto, contenido y alcances.  Este conflicto surge tanto cuando quienes están a cargo de organismos gubernamentales o supranacionales deben diseñar políticas de estado, adoptar mecanismos jurídicos de protección de la libertad religiosa y/o cuando los jueces deben decidir en un caso concreto sobre el derecho de libertad religiosa de una persona o un grupo de personas. </a:t>
            </a:r>
            <a:endParaRPr/>
          </a:p>
          <a:p>
            <a:pPr indent="0" lvl="2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b. la globalización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 transformando a las religiones así como 	la noción misma de Estado; </a:t>
            </a:r>
            <a:endParaRPr/>
          </a:p>
          <a:p>
            <a:pPr indent="0" lvl="2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c. corrientes migratorias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están modificando demográficamente las sociedades, que se tornan cada vez más plurales, generando en ciertos sectores una resistencia a nuevas formas de expresión de la religiosidad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1" name="Google Shape;241;p37"/>
          <p:cNvGrpSpPr/>
          <p:nvPr/>
        </p:nvGrpSpPr>
        <p:grpSpPr>
          <a:xfrm>
            <a:off x="545296" y="879730"/>
            <a:ext cx="8053408" cy="45719"/>
            <a:chOff x="4012050" y="3474575"/>
            <a:chExt cx="1129163" cy="51600"/>
          </a:xfrm>
        </p:grpSpPr>
        <p:sp>
          <p:nvSpPr>
            <p:cNvPr id="242" name="Google Shape;242;p37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/>
        </p:nvSpPr>
        <p:spPr>
          <a:xfrm>
            <a:off x="459698" y="1051436"/>
            <a:ext cx="6689374" cy="3942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a. Dificultad sobre sus alcances: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significado difiere sustancialmente en países “Occidentales” de los “No-Occidentales”. </a:t>
            </a:r>
            <a:r>
              <a:rPr b="0" i="0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 diferencia radica principalmente en cómo la religión misma es concebida.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Según el Prof. S. Ferrari y el investigador F. Petito: “</a:t>
            </a:r>
            <a:r>
              <a:rPr b="1" i="1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Occidente la religión es entendida en términos de conciencia, creencia y como una elección individual; mientras que en muchas regiones del mundo la religión no sólo se refiere a una creencia, sino que comprende una cultura y una identidad, que precede a una elección individual, y que excede los límites del fuero interno de la conciencia. 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Esto explica por qué en muchos países de África y Asia la concepción occidental de libertad religiosa </a:t>
            </a:r>
            <a:r>
              <a:rPr b="1" i="1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percibida como un ataque a la cultura local y a los estilos de vidas tradicionales. 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Mientras que esta conclusión no implica dejar de lado la concepción occidental de la libertad religiosa basada en derechos individuales, es importante ser consciente </a:t>
            </a:r>
            <a:endParaRPr/>
          </a:p>
          <a:p>
            <a:pPr indent="0" lvl="3" marL="1314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(a.) de que hay otras formas de entender los alcances y el contenido de la libertad religiosa y </a:t>
            </a:r>
            <a:endParaRPr/>
          </a:p>
          <a:p>
            <a:pPr indent="0" lvl="3" marL="1314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(b.) que estas diferentes concepciones tienden a coexistir en el mismo país debido a las corrientes migratorias. 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 esta toma de conciencia es imposible entender las nuevas tensiones que surgen en torno a la libertad de religión y creencia, así como divisar una estrategia que pueda responder a ellas.”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Ejemplo: La Declaración de Cairo de Derechos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38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2" name="Google Shape;252;p38"/>
          <p:cNvGrpSpPr/>
          <p:nvPr/>
        </p:nvGrpSpPr>
        <p:grpSpPr>
          <a:xfrm>
            <a:off x="4007372" y="4498122"/>
            <a:ext cx="1129163" cy="51600"/>
            <a:chOff x="4012050" y="3474575"/>
            <a:chExt cx="1129163" cy="51600"/>
          </a:xfrm>
        </p:grpSpPr>
        <p:sp>
          <p:nvSpPr>
            <p:cNvPr id="253" name="Google Shape;253;p38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38"/>
          <p:cNvSpPr txBox="1"/>
          <p:nvPr/>
        </p:nvSpPr>
        <p:spPr>
          <a:xfrm>
            <a:off x="459698" y="184387"/>
            <a:ext cx="6557789" cy="5693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Desafíos en torno a la libertad religiosa</a:t>
            </a:r>
            <a:endParaRPr b="1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8" name="Google Shape;258;p38"/>
          <p:cNvGrpSpPr/>
          <p:nvPr/>
        </p:nvGrpSpPr>
        <p:grpSpPr>
          <a:xfrm>
            <a:off x="545296" y="879730"/>
            <a:ext cx="8053408" cy="45719"/>
            <a:chOff x="4012050" y="3474575"/>
            <a:chExt cx="1129163" cy="51600"/>
          </a:xfrm>
        </p:grpSpPr>
        <p:sp>
          <p:nvSpPr>
            <p:cNvPr id="259" name="Google Shape;259;p38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ponsored image" id="263" name="Google Shape;26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3255" y="33267"/>
            <a:ext cx="2347472" cy="1589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/>
          <p:nvPr/>
        </p:nvSpPr>
        <p:spPr>
          <a:xfrm>
            <a:off x="452424" y="188215"/>
            <a:ext cx="6200606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1981- Declaración sobre la Eliminación de todas las formas de Intolerancia y Discriminación basada en la religión y Creencia</a:t>
            </a:r>
            <a:endParaRPr b="1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p39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0" name="Google Shape;270;p39"/>
          <p:cNvGrpSpPr/>
          <p:nvPr/>
        </p:nvGrpSpPr>
        <p:grpSpPr>
          <a:xfrm>
            <a:off x="545296" y="716612"/>
            <a:ext cx="8053408" cy="45719"/>
            <a:chOff x="4012050" y="3474575"/>
            <a:chExt cx="1129163" cy="51600"/>
          </a:xfrm>
        </p:grpSpPr>
        <p:sp>
          <p:nvSpPr>
            <p:cNvPr id="271" name="Google Shape;271;p39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9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9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9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39"/>
          <p:cNvSpPr txBox="1"/>
          <p:nvPr/>
        </p:nvSpPr>
        <p:spPr>
          <a:xfrm>
            <a:off x="446633" y="917450"/>
            <a:ext cx="4926524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Art. 6. De conformidad con el artículo 1 de la presente Declaración y sin perjuicio de lo dispuesto en el párrafo 3 del artículo 1, el derecho a la </a:t>
            </a:r>
            <a:r>
              <a:rPr b="1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libertad de pensamiento, de conciencia, de religión o de convicciones comprenderá, en particular, las libertades siguientes</a:t>
            </a: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a) La de practicar el culto o de celebrar reuniones en relación con la religión o las convicciones, y de fundar y mantener lugares para esos fines;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b) La de fundar y mantener instituciones de beneficencia o humanitarias adecuadas;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c) La de confeccionar, adquirir y utilizar en cantidad suficiente los artículos y materiales necesarios para los ritos o costumbres de una religión o convicción;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d) La de escribir, publicar y difundir publicaciones pertinentes en esas esferas;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e) La de enseñar la religión o las convicciones en lugares aptos para esos fines;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f) La de solicitar y recibir contribuciones voluntarias financieras y de otro tipo de particulares e instituciones;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g) La de capacitar, nombrar, elegir y designar por sucesión los dirigentes que correspondan según las necesidades y normas de cualquier religión o convicción;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h) La de observar días de descanso y de celebrar festividades y ceremonias de conformidad con los preceptos de una religión o convicción;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i) La de establecer y mantener comunicaciones con individuos y comunidades acerca de cuestiones de religión o convicciones en el ámbito nacional y en el internacional.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tos gratis de Mezquita" id="276" name="Google Shape;27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3157" y="1037560"/>
            <a:ext cx="3383111" cy="225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/>
          <p:nvPr/>
        </p:nvSpPr>
        <p:spPr>
          <a:xfrm>
            <a:off x="520480" y="477832"/>
            <a:ext cx="4615046" cy="9540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Declaración Dignitates Humanae - 1965</a:t>
            </a:r>
            <a:endParaRPr b="1" i="0" sz="2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40"/>
          <p:cNvSpPr txBox="1"/>
          <p:nvPr/>
        </p:nvSpPr>
        <p:spPr>
          <a:xfrm>
            <a:off x="1911184" y="1736152"/>
            <a:ext cx="2195131" cy="167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 DERECHO DE LA PERSONA Y DE LAS COMUNIDADES</a:t>
            </a:r>
            <a:br>
              <a:rPr b="1" i="0" lang="en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LA LIBERTAD SOCIAL Y CIVIL EN MATERIA RELIGIOSA</a:t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40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4" name="Google Shape;284;p40"/>
          <p:cNvGrpSpPr/>
          <p:nvPr/>
        </p:nvGrpSpPr>
        <p:grpSpPr>
          <a:xfrm>
            <a:off x="394925" y="267192"/>
            <a:ext cx="8053408" cy="45719"/>
            <a:chOff x="4012050" y="3474575"/>
            <a:chExt cx="1129163" cy="51600"/>
          </a:xfrm>
        </p:grpSpPr>
        <p:sp>
          <p:nvSpPr>
            <p:cNvPr id="285" name="Google Shape;285;p40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40"/>
          <p:cNvSpPr txBox="1"/>
          <p:nvPr/>
        </p:nvSpPr>
        <p:spPr>
          <a:xfrm>
            <a:off x="4106315" y="1124991"/>
            <a:ext cx="489339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”Este Concilio Vaticano declara que la persona humana tiene derecho a la libertad religiosa.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Esta libertad consiste en que todos los hombres han de estar inmunes de coacción, tanto por parte de individuos como de grupos sociales y de cualquier potestad humana, y esto de tal manera que, en materia religiosa, ni se obligue a nadie a obrar contra su conciencia, ni se le impida que actúe conforme a ella en privado y en público, sólo o asociado con otros, dentro de los límites debidos.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Declara, además, que el derecho a la libertad religiosa está realmente fundado en la dignidad misma de la persona humana, tal como se la conoce por la palabra revelada de Dios y por la misma razón natural 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Este derecho de la persona humana a la libertad religiosa ha de ser reconocido en el ordenamiento jurídico de la sociedad, de tal manera que llegue a convertirse en un derecho civil.”</a:t>
            </a:r>
            <a:endParaRPr b="0" i="1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"/>
          <p:cNvSpPr txBox="1"/>
          <p:nvPr/>
        </p:nvSpPr>
        <p:spPr>
          <a:xfrm>
            <a:off x="554650" y="215202"/>
            <a:ext cx="3281030" cy="9540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Consejo Mundial de Iglesias</a:t>
            </a:r>
            <a:endParaRPr b="1" i="0" sz="2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5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5"/>
          <p:cNvSpPr txBox="1"/>
          <p:nvPr/>
        </p:nvSpPr>
        <p:spPr>
          <a:xfrm>
            <a:off x="397598" y="1147711"/>
            <a:ext cx="4001491" cy="2095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Helvetica Neue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 estado profundamente comprometido con la adopción y defensa de la libertad de religión y de creencias desde el final de la Segunda Guerra Mundial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Helvetica Neue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Informes y estudios de antecedentes que abordan específicamente cuestiones como: </a:t>
            </a:r>
            <a:endParaRPr/>
          </a:p>
          <a:p>
            <a:pPr indent="0" lvl="7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97" name="Google Shape;297;p5"/>
          <p:cNvGrpSpPr/>
          <p:nvPr/>
        </p:nvGrpSpPr>
        <p:grpSpPr>
          <a:xfrm>
            <a:off x="397598" y="169483"/>
            <a:ext cx="8053408" cy="45719"/>
            <a:chOff x="4012050" y="3474575"/>
            <a:chExt cx="1129163" cy="51600"/>
          </a:xfrm>
        </p:grpSpPr>
        <p:sp>
          <p:nvSpPr>
            <p:cNvPr id="298" name="Google Shape;298;p5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5"/>
          <p:cNvSpPr txBox="1"/>
          <p:nvPr/>
        </p:nvSpPr>
        <p:spPr>
          <a:xfrm>
            <a:off x="818707" y="2512508"/>
            <a:ext cx="3753293" cy="1778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7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Arial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los conflictos religiosos y la intolerancia</a:t>
            </a:r>
            <a:endParaRPr/>
          </a:p>
          <a:p>
            <a:pPr indent="-304800" lvl="7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Arial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las violaciones de la libertad de expresión religiosa, las declaraciones país por país, </a:t>
            </a:r>
            <a:endParaRPr/>
          </a:p>
          <a:p>
            <a:pPr indent="-304800" lvl="7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Arial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leyes contra la blasfemia y el tratamiento de las minorías religiosas, el antisemitismo</a:t>
            </a:r>
            <a:endParaRPr/>
          </a:p>
          <a:p>
            <a:pPr indent="-304800" lvl="7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Arial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objeción de conciencia,</a:t>
            </a:r>
            <a:endParaRPr/>
          </a:p>
          <a:p>
            <a:pPr indent="-304800" lvl="7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E7A"/>
              </a:buClr>
              <a:buSzPts val="1200"/>
              <a:buFont typeface="Arial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pluralismo religioso y convivencia de religiones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"/>
          <p:cNvSpPr txBox="1"/>
          <p:nvPr/>
        </p:nvSpPr>
        <p:spPr>
          <a:xfrm>
            <a:off x="5308322" y="447691"/>
            <a:ext cx="294521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“la capacidad de expresar y vivir libremente su fe -o la falta de ella- sin temor a ser perseguido o incluso asesinado”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tos gratis de Biblia" id="304" name="Google Shape;3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678" y="1426350"/>
            <a:ext cx="2393724" cy="159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s gratis de Biblia" id="305" name="Google Shape;30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4723" y="2957199"/>
            <a:ext cx="2353512" cy="156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7b17b992c_0_12"/>
          <p:cNvSpPr txBox="1"/>
          <p:nvPr/>
        </p:nvSpPr>
        <p:spPr>
          <a:xfrm>
            <a:off x="1010093" y="1631717"/>
            <a:ext cx="6756630" cy="17773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A5B"/>
              </a:buClr>
              <a:buSzPts val="1200"/>
              <a:buFont typeface="Helvetica Neue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Derecho humano que se funda en la dignidad humana 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A5B"/>
              </a:buClr>
              <a:buSzPts val="1200"/>
              <a:buFont typeface="Helvetica Neue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legal para pasar de la “Tolerancia” a la “Convivialidad”: el arte de convivir 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A5B"/>
              </a:buClr>
              <a:buSzPts val="1200"/>
              <a:buFont typeface="Helvetica Neue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 condiciones para el encuentro y para el “Arte de vivir juntos en diversidad”</a:t>
            </a:r>
            <a:endParaRPr/>
          </a:p>
        </p:txBody>
      </p:sp>
      <p:sp>
        <p:nvSpPr>
          <p:cNvPr id="311" name="Google Shape;311;g137b17b992c_0_12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2" name="Google Shape;312;g137b17b992c_0_12"/>
          <p:cNvGrpSpPr/>
          <p:nvPr/>
        </p:nvGrpSpPr>
        <p:grpSpPr>
          <a:xfrm>
            <a:off x="4274347" y="4342993"/>
            <a:ext cx="1129163" cy="51600"/>
            <a:chOff x="4012050" y="3474575"/>
            <a:chExt cx="1129163" cy="51600"/>
          </a:xfrm>
        </p:grpSpPr>
        <p:sp>
          <p:nvSpPr>
            <p:cNvPr id="313" name="Google Shape;313;g137b17b992c_0_12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137b17b992c_0_12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137b17b992c_0_12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137b17b992c_0_12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g137b17b992c_0_12"/>
          <p:cNvSpPr txBox="1"/>
          <p:nvPr/>
        </p:nvSpPr>
        <p:spPr>
          <a:xfrm>
            <a:off x="247689" y="45731"/>
            <a:ext cx="6982450" cy="5693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Libertad Religiosa y proyecciones</a:t>
            </a:r>
            <a:endParaRPr b="1" i="0" sz="25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18" name="Google Shape;318;g137b17b992c_0_12"/>
          <p:cNvGrpSpPr/>
          <p:nvPr/>
        </p:nvGrpSpPr>
        <p:grpSpPr>
          <a:xfrm>
            <a:off x="247689" y="626961"/>
            <a:ext cx="8053408" cy="45719"/>
            <a:chOff x="4012050" y="3474575"/>
            <a:chExt cx="1129163" cy="51600"/>
          </a:xfrm>
        </p:grpSpPr>
        <p:sp>
          <p:nvSpPr>
            <p:cNvPr id="319" name="Google Shape;319;g137b17b992c_0_12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137b17b992c_0_12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137b17b992c_0_12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137b17b992c_0_12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2958456" y="386789"/>
            <a:ext cx="5766900" cy="4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Bienvenida y asistencia.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Tienda de oración</a:t>
            </a:r>
            <a:endParaRPr/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Cuestionario</a:t>
            </a:r>
            <a:endParaRPr/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Grupo – Caso – Padlet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Tema: Libertad Religiosa y Religiones</a:t>
            </a:r>
            <a:endParaRPr/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Plataforma y Anuncios</a:t>
            </a:r>
            <a:endParaRPr/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Actividades</a:t>
            </a:r>
            <a:endParaRPr/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52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2"/>
          <p:cNvSpPr txBox="1"/>
          <p:nvPr/>
        </p:nvSpPr>
        <p:spPr>
          <a:xfrm>
            <a:off x="967855" y="1591335"/>
            <a:ext cx="3239100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Indice</a:t>
            </a:r>
            <a:endParaRPr b="1" i="0" sz="2800" u="none" cap="none" strike="noStrike">
              <a:solidFill>
                <a:srgbClr val="66666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90" name="Google Shape;90;p2"/>
          <p:cNvGrpSpPr/>
          <p:nvPr/>
        </p:nvGrpSpPr>
        <p:grpSpPr>
          <a:xfrm>
            <a:off x="85060" y="108015"/>
            <a:ext cx="8053408" cy="45719"/>
            <a:chOff x="4012050" y="3474575"/>
            <a:chExt cx="1129163" cy="51600"/>
          </a:xfrm>
        </p:grpSpPr>
        <p:sp>
          <p:nvSpPr>
            <p:cNvPr id="91" name="Google Shape;91;p2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6A5B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/>
          <p:nvPr>
            <p:ph type="ctrTitle"/>
          </p:nvPr>
        </p:nvSpPr>
        <p:spPr>
          <a:xfrm>
            <a:off x="311700" y="2173050"/>
            <a:ext cx="85206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911"/>
              <a:buNone/>
            </a:pPr>
            <a:r>
              <a:rPr lang="en" sz="4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¡Gracias!</a:t>
            </a:r>
            <a:endParaRPr sz="4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16"/>
          <p:cNvSpPr txBox="1"/>
          <p:nvPr/>
        </p:nvSpPr>
        <p:spPr>
          <a:xfrm>
            <a:off x="855900" y="913605"/>
            <a:ext cx="743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Contacto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p16"/>
          <p:cNvSpPr txBox="1"/>
          <p:nvPr/>
        </p:nvSpPr>
        <p:spPr>
          <a:xfrm>
            <a:off x="855900" y="1820700"/>
            <a:ext cx="7432200" cy="17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Ikuméni - Laboratorio de Buenas Prácticas</a:t>
            </a:r>
            <a:endParaRPr b="1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ikumei@creas.org 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www.ikumeni.org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5" name="Google Shape;335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1080" y="3991082"/>
            <a:ext cx="284639" cy="28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50276" y="3960576"/>
            <a:ext cx="330397" cy="3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06124" y="3991082"/>
            <a:ext cx="284639" cy="28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6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45225" y="3968800"/>
            <a:ext cx="301752" cy="3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title"/>
          </p:nvPr>
        </p:nvSpPr>
        <p:spPr>
          <a:xfrm>
            <a:off x="311654" y="399914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b="1" lang="en" sz="5400">
                <a:solidFill>
                  <a:srgbClr val="000000"/>
                </a:solidFill>
              </a:rPr>
              <a:t>¡Bienvenida!</a:t>
            </a:r>
            <a:endParaRPr b="1" sz="5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204756" y="302463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Asistencia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545296" y="565215"/>
            <a:ext cx="8053408" cy="45719"/>
            <a:chOff x="4012050" y="3474575"/>
            <a:chExt cx="1129163" cy="51600"/>
          </a:xfrm>
        </p:grpSpPr>
        <p:sp>
          <p:nvSpPr>
            <p:cNvPr id="103" name="Google Shape;103;p12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title"/>
          </p:nvPr>
        </p:nvSpPr>
        <p:spPr>
          <a:xfrm>
            <a:off x="204756" y="149148"/>
            <a:ext cx="8520600" cy="8409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5400"/>
              <a:t>2. Tienda de Oración</a:t>
            </a:r>
            <a:endParaRPr/>
          </a:p>
        </p:txBody>
      </p:sp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4114799" y="1421645"/>
            <a:ext cx="4610557" cy="3220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800">
                <a:solidFill>
                  <a:srgbClr val="EF8600"/>
                </a:solidFill>
              </a:rPr>
              <a:t>“La tierra que pisas, es tierra sagrada</a:t>
            </a:r>
            <a:r>
              <a:rPr lang="en" sz="2800">
                <a:solidFill>
                  <a:srgbClr val="EF8600"/>
                </a:solidFill>
              </a:rPr>
              <a:t>". </a:t>
            </a:r>
            <a:endParaRPr/>
          </a:p>
          <a:p>
            <a:pPr indent="0" lvl="0" marL="1143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EF8600"/>
              </a:solidFill>
            </a:endParaRPr>
          </a:p>
          <a:p>
            <a:pPr indent="0" lvl="0" marL="1143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EF8600"/>
              </a:solidFill>
            </a:endParaRPr>
          </a:p>
        </p:txBody>
      </p:sp>
      <p:sp>
        <p:nvSpPr>
          <p:cNvPr id="113" name="Google Shape;113;p30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30">
            <a:hlinkClick r:id="rId3"/>
          </p:cNvPr>
          <p:cNvSpPr txBox="1"/>
          <p:nvPr/>
        </p:nvSpPr>
        <p:spPr>
          <a:xfrm>
            <a:off x="540128" y="4305326"/>
            <a:ext cx="44018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Tienda de oración en plataforma Ikumeni LAB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5" name="Google Shape;115;p30"/>
          <p:cNvGrpSpPr/>
          <p:nvPr/>
        </p:nvGrpSpPr>
        <p:grpSpPr>
          <a:xfrm>
            <a:off x="287079" y="1082443"/>
            <a:ext cx="8053408" cy="45719"/>
            <a:chOff x="4012050" y="3474575"/>
            <a:chExt cx="1129163" cy="51600"/>
          </a:xfrm>
        </p:grpSpPr>
        <p:sp>
          <p:nvSpPr>
            <p:cNvPr id="116" name="Google Shape;116;p30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0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0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0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0" name="Google Shape;12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0950" y="1320416"/>
            <a:ext cx="2186170" cy="2984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479106" y="714576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400">
                <a:solidFill>
                  <a:srgbClr val="000000"/>
                </a:solidFill>
              </a:rPr>
              <a:t>3. Cuestionario</a:t>
            </a:r>
            <a:endParaRPr b="1" sz="5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31"/>
          <p:cNvSpPr txBox="1"/>
          <p:nvPr>
            <p:ph idx="1" type="body"/>
          </p:nvPr>
        </p:nvSpPr>
        <p:spPr>
          <a:xfrm>
            <a:off x="204756" y="3320137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i="1" lang="en">
                <a:solidFill>
                  <a:srgbClr val="000000"/>
                </a:solidFill>
              </a:rPr>
              <a:t>7 minutos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800" u="sng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i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31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31"/>
          <p:cNvGrpSpPr/>
          <p:nvPr/>
        </p:nvGrpSpPr>
        <p:grpSpPr>
          <a:xfrm>
            <a:off x="333800" y="245434"/>
            <a:ext cx="4842431" cy="98741"/>
            <a:chOff x="4012050" y="3474575"/>
            <a:chExt cx="1129163" cy="51600"/>
          </a:xfrm>
        </p:grpSpPr>
        <p:sp>
          <p:nvSpPr>
            <p:cNvPr id="129" name="Google Shape;129;p31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1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1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1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>
            <a:off x="-1612839" y="2777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00">
                <a:solidFill>
                  <a:srgbClr val="000000"/>
                </a:solidFill>
              </a:rPr>
              <a:t>4. Caso - </a:t>
            </a:r>
            <a:endParaRPr sz="5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9" name="Google Shape;139;p32"/>
          <p:cNvGrpSpPr/>
          <p:nvPr/>
        </p:nvGrpSpPr>
        <p:grpSpPr>
          <a:xfrm>
            <a:off x="545296" y="673535"/>
            <a:ext cx="8053408" cy="45719"/>
            <a:chOff x="4012050" y="3474575"/>
            <a:chExt cx="1129163" cy="51600"/>
          </a:xfrm>
        </p:grpSpPr>
        <p:sp>
          <p:nvSpPr>
            <p:cNvPr id="140" name="Google Shape;140;p32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2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2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2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32"/>
          <p:cNvSpPr txBox="1"/>
          <p:nvPr>
            <p:ph idx="1" type="body"/>
          </p:nvPr>
        </p:nvSpPr>
        <p:spPr>
          <a:xfrm>
            <a:off x="311654" y="2354783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Conclusiones en el Padlet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type="title"/>
          </p:nvPr>
        </p:nvSpPr>
        <p:spPr>
          <a:xfrm>
            <a:off x="311700" y="1912894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b="1" i="0" lang="en" sz="4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5. Libertad Religiosa</a:t>
            </a:r>
            <a:endParaRPr b="1" sz="6600"/>
          </a:p>
        </p:txBody>
      </p:sp>
      <p:sp>
        <p:nvSpPr>
          <p:cNvPr id="150" name="Google Shape;150;p33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1" name="Google Shape;151;p33"/>
          <p:cNvGrpSpPr/>
          <p:nvPr/>
        </p:nvGrpSpPr>
        <p:grpSpPr>
          <a:xfrm>
            <a:off x="545296" y="4042061"/>
            <a:ext cx="8053408" cy="45719"/>
            <a:chOff x="4012050" y="3474575"/>
            <a:chExt cx="1129163" cy="51600"/>
          </a:xfrm>
        </p:grpSpPr>
        <p:sp>
          <p:nvSpPr>
            <p:cNvPr id="152" name="Google Shape;152;p33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3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3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3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Fotos gratis de Estudiando" id="156" name="Google Shape;15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8628" y="198913"/>
            <a:ext cx="3664803" cy="244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9fee8fe4f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1. ¿Qué es la libertad religiosa?</a:t>
            </a:r>
            <a:endParaRPr/>
          </a:p>
        </p:txBody>
      </p:sp>
      <p:sp>
        <p:nvSpPr>
          <p:cNvPr id="162" name="Google Shape;162;g139fee8fe4f_0_0"/>
          <p:cNvSpPr txBox="1"/>
          <p:nvPr>
            <p:ph idx="1" type="body"/>
          </p:nvPr>
        </p:nvSpPr>
        <p:spPr>
          <a:xfrm>
            <a:off x="311700" y="1152475"/>
            <a:ext cx="670578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76"/>
              <a:buChar char="○"/>
            </a:pPr>
            <a:r>
              <a:rPr lang="en" sz="1900"/>
              <a:t>Instrumentos Internacionales/ regionales: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903"/>
              <a:buChar char="■"/>
            </a:pPr>
            <a:r>
              <a:rPr lang="en" sz="1600"/>
              <a:t>Declaración Universal de Derechos Humanos Art. 18 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358"/>
              <a:buChar char="■"/>
            </a:pPr>
            <a:r>
              <a:rPr lang="en" sz="1800"/>
              <a:t>Declaración de El Cairo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358"/>
              <a:buChar char="■"/>
            </a:pPr>
            <a:r>
              <a:rPr lang="en" sz="1800"/>
              <a:t>Convención Interamericano de Derechos Humanos o </a:t>
            </a:r>
            <a:endParaRPr/>
          </a:p>
          <a:p>
            <a:pPr indent="0" lvl="2" marL="1054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358"/>
              <a:buNone/>
            </a:pPr>
            <a:r>
              <a:t/>
            </a:r>
            <a:endParaRPr sz="18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358"/>
              <a:buChar char="○"/>
            </a:pPr>
            <a:r>
              <a:rPr lang="en" sz="1800"/>
              <a:t>Documentos de confesiones religiosas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358"/>
              <a:buChar char="■"/>
            </a:pPr>
            <a:r>
              <a:rPr lang="en" sz="1800"/>
              <a:t>Declaración Dignitates Humanae</a:t>
            </a:r>
            <a:endParaRPr sz="18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358"/>
              <a:buChar char="■"/>
            </a:pPr>
            <a:r>
              <a:rPr lang="en" sz="1800"/>
              <a:t>La Declaración del Consejo Mundial de Iglesias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358"/>
              <a:buChar char="■"/>
            </a:pPr>
            <a:r>
              <a:rPr lang="en" sz="1800"/>
              <a:t>Documento de la Federación Luterana Mundial</a:t>
            </a:r>
            <a:endParaRPr/>
          </a:p>
          <a:p>
            <a:pPr indent="0" lvl="2" marL="1054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358"/>
              <a:buNone/>
            </a:pPr>
            <a:r>
              <a:t/>
            </a:r>
            <a:endParaRPr sz="18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0599"/>
              <a:buNone/>
            </a:pPr>
            <a:r>
              <a:rPr lang="en" sz="2100"/>
              <a:t>2. Paradigmas constitucionales en la relación Estado - Religión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0599"/>
              <a:buNone/>
            </a:pPr>
            <a:r>
              <a:t/>
            </a:r>
            <a:endParaRPr sz="21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0599"/>
              <a:buNone/>
            </a:pPr>
            <a:r>
              <a:rPr lang="en" sz="2100"/>
              <a:t>3. La libertad religiosa como política exterior de los estados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0599"/>
              <a:buNone/>
            </a:pPr>
            <a:r>
              <a:t/>
            </a:r>
            <a:endParaRPr sz="21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0599"/>
              <a:buNone/>
            </a:pPr>
            <a:r>
              <a:rPr lang="en" sz="2100"/>
              <a:t>4. Libertad religiosa y seguridad nacional e internacional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0599"/>
              <a:buNone/>
            </a:pPr>
            <a:r>
              <a:t/>
            </a:r>
            <a:endParaRPr sz="2100"/>
          </a:p>
        </p:txBody>
      </p:sp>
      <p:pic>
        <p:nvPicPr>
          <p:cNvPr descr="Sponsored image" id="163" name="Google Shape;163;g139fee8fe4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413" y="880960"/>
            <a:ext cx="2811008" cy="2106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idx="12" type="sldNum"/>
          </p:nvPr>
        </p:nvSpPr>
        <p:spPr>
          <a:xfrm>
            <a:off x="8451006" y="467716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34"/>
          <p:cNvSpPr txBox="1"/>
          <p:nvPr/>
        </p:nvSpPr>
        <p:spPr>
          <a:xfrm>
            <a:off x="0" y="1863864"/>
            <a:ext cx="3753292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¿Què es la libertad religiosa?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70" name="Google Shape;170;p34"/>
          <p:cNvGrpSpPr/>
          <p:nvPr/>
        </p:nvGrpSpPr>
        <p:grpSpPr>
          <a:xfrm>
            <a:off x="1272100" y="591184"/>
            <a:ext cx="1506803" cy="64619"/>
            <a:chOff x="4012050" y="3474575"/>
            <a:chExt cx="1129163" cy="51600"/>
          </a:xfrm>
        </p:grpSpPr>
        <p:sp>
          <p:nvSpPr>
            <p:cNvPr id="171" name="Google Shape;171;p34"/>
            <p:cNvSpPr/>
            <p:nvPr/>
          </p:nvSpPr>
          <p:spPr>
            <a:xfrm>
              <a:off x="4012050" y="3474575"/>
              <a:ext cx="282300" cy="51600"/>
            </a:xfrm>
            <a:prstGeom prst="rect">
              <a:avLst/>
            </a:prstGeom>
            <a:solidFill>
              <a:srgbClr val="ED6A5B"/>
            </a:solidFill>
            <a:ln cap="flat" cmpd="sng" w="9525">
              <a:solidFill>
                <a:srgbClr val="ED6A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4"/>
            <p:cNvSpPr/>
            <p:nvPr/>
          </p:nvSpPr>
          <p:spPr>
            <a:xfrm>
              <a:off x="4294338" y="3474575"/>
              <a:ext cx="282300" cy="51600"/>
            </a:xfrm>
            <a:prstGeom prst="rect">
              <a:avLst/>
            </a:prstGeom>
            <a:solidFill>
              <a:srgbClr val="E49B4E"/>
            </a:solidFill>
            <a:ln cap="flat" cmpd="sng" w="9525">
              <a:solidFill>
                <a:srgbClr val="E49B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4"/>
            <p:cNvSpPr/>
            <p:nvPr/>
          </p:nvSpPr>
          <p:spPr>
            <a:xfrm>
              <a:off x="4576625" y="3474575"/>
              <a:ext cx="282300" cy="51600"/>
            </a:xfrm>
            <a:prstGeom prst="rect">
              <a:avLst/>
            </a:prstGeom>
            <a:solidFill>
              <a:srgbClr val="779E7A"/>
            </a:solidFill>
            <a:ln cap="flat" cmpd="sng" w="9525">
              <a:solidFill>
                <a:srgbClr val="779E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4"/>
            <p:cNvSpPr/>
            <p:nvPr/>
          </p:nvSpPr>
          <p:spPr>
            <a:xfrm>
              <a:off x="4858913" y="3474575"/>
              <a:ext cx="282300" cy="51600"/>
            </a:xfrm>
            <a:prstGeom prst="rect">
              <a:avLst/>
            </a:prstGeom>
            <a:solidFill>
              <a:srgbClr val="729DBF"/>
            </a:solidFill>
            <a:ln cap="flat" cmpd="sng" w="9525">
              <a:solidFill>
                <a:srgbClr val="729D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Fotos gratis de Centro" id="175" name="Google Shape;17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7606" y="244614"/>
            <a:ext cx="485775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</dc:creator>
</cp:coreProperties>
</file>